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6699"/>
    <a:srgbClr val="99CCFF"/>
    <a:srgbClr val="CCFFCC"/>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3" autoAdjust="0"/>
    <p:restoredTop sz="94660"/>
  </p:normalViewPr>
  <p:slideViewPr>
    <p:cSldViewPr snapToGrid="0">
      <p:cViewPr varScale="1">
        <p:scale>
          <a:sx n="75" d="100"/>
          <a:sy n="75" d="100"/>
        </p:scale>
        <p:origin x="2006" y="53"/>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350000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3049647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307518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1981913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3967326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712857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400926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1838934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938597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1289088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F353A03-CBB2-454B-B479-C32CD7B5DAA7}" type="datetimeFigureOut">
              <a:rPr kumimoji="1" lang="ja-JP" altLang="en-US" smtClean="0"/>
              <a:t>2026/4/6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2207480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F353A03-CBB2-454B-B479-C32CD7B5DAA7}" type="datetimeFigureOut">
              <a:rPr kumimoji="1" lang="ja-JP" altLang="en-US" smtClean="0"/>
              <a:t>2026/4/6</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18BA6EF-8060-4D08-BB26-0C10F6EAF8E0}" type="slidenum">
              <a:rPr kumimoji="1" lang="ja-JP" altLang="en-US" smtClean="0"/>
              <a:t>‹#›</a:t>
            </a:fld>
            <a:endParaRPr kumimoji="1" lang="ja-JP" altLang="en-US"/>
          </a:p>
        </p:txBody>
      </p:sp>
    </p:spTree>
    <p:extLst>
      <p:ext uri="{BB962C8B-B14F-4D97-AF65-F5344CB8AC3E}">
        <p14:creationId xmlns:p14="http://schemas.microsoft.com/office/powerpoint/2010/main" val="937042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0"/>
            <a:ext cx="6858000" cy="99151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latin typeface="BIZ UDゴシック" panose="020B0400000000000000" pitchFamily="49" charset="-128"/>
                <a:ea typeface="BIZ UDゴシック" panose="020B0400000000000000" pitchFamily="49" charset="-128"/>
              </a:rPr>
              <a:t>認定農業者等物価高騰対策支援金</a:t>
            </a:r>
            <a:endParaRPr kumimoji="1" lang="en-US" altLang="ja-JP" sz="2800" dirty="0" smtClean="0">
              <a:latin typeface="BIZ UDゴシック" panose="020B0400000000000000" pitchFamily="49" charset="-128"/>
              <a:ea typeface="BIZ UDゴシック" panose="020B0400000000000000" pitchFamily="49" charset="-128"/>
            </a:endParaRPr>
          </a:p>
          <a:p>
            <a:pPr algn="ctr"/>
            <a:r>
              <a:rPr lang="en-US" altLang="ja-JP" sz="1400" dirty="0" smtClean="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国の重点支援地方交付金活用事業</a:t>
            </a:r>
            <a:r>
              <a:rPr lang="en-US" altLang="ja-JP" sz="1400" dirty="0">
                <a:latin typeface="BIZ UDゴシック" panose="020B0400000000000000" pitchFamily="49" charset="-128"/>
                <a:ea typeface="BIZ UDゴシック" panose="020B0400000000000000" pitchFamily="49" charset="-128"/>
              </a:rPr>
              <a:t>】</a:t>
            </a:r>
          </a:p>
        </p:txBody>
      </p:sp>
      <p:sp>
        <p:nvSpPr>
          <p:cNvPr id="7" name="テキスト ボックス 6"/>
          <p:cNvSpPr txBox="1"/>
          <p:nvPr/>
        </p:nvSpPr>
        <p:spPr>
          <a:xfrm>
            <a:off x="1" y="974768"/>
            <a:ext cx="6857999" cy="338554"/>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飼料価格の高騰により影響を受けている畜産農業者の支援を行います。</a:t>
            </a:r>
          </a:p>
        </p:txBody>
      </p:sp>
      <p:sp>
        <p:nvSpPr>
          <p:cNvPr id="5" name="テキスト ボックス 4"/>
          <p:cNvSpPr txBox="1"/>
          <p:nvPr/>
        </p:nvSpPr>
        <p:spPr>
          <a:xfrm>
            <a:off x="1066029" y="1469993"/>
            <a:ext cx="5947128" cy="1523494"/>
          </a:xfrm>
          <a:prstGeom prst="rect">
            <a:avLst/>
          </a:prstGeom>
          <a:noFill/>
        </p:spPr>
        <p:txBody>
          <a:bodyPr wrap="square" rtlCol="0">
            <a:spAutoFit/>
          </a:bodyPr>
          <a:lstStyle/>
          <a:p>
            <a:r>
              <a:rPr lang="ja-JP" altLang="en-US" sz="2000" b="1" dirty="0" smtClean="0">
                <a:latin typeface="BIZ UDゴシック" panose="020B0400000000000000" pitchFamily="49" charset="-128"/>
                <a:ea typeface="BIZ UDゴシック" panose="020B0400000000000000" pitchFamily="49" charset="-128"/>
              </a:rPr>
              <a:t>個人：認定農業者、認定新規就農者</a:t>
            </a:r>
            <a:endParaRPr lang="en-US" altLang="ja-JP" sz="2000" b="1" dirty="0" smtClean="0">
              <a:latin typeface="BIZ UDゴシック" panose="020B0400000000000000" pitchFamily="49" charset="-128"/>
              <a:ea typeface="BIZ UDゴシック" panose="020B0400000000000000" pitchFamily="49" charset="-128"/>
            </a:endParaRPr>
          </a:p>
          <a:p>
            <a:r>
              <a:rPr lang="ja-JP" altLang="en-US" sz="2000" b="1" dirty="0" smtClean="0">
                <a:latin typeface="BIZ UDゴシック" panose="020B0400000000000000" pitchFamily="49" charset="-128"/>
                <a:ea typeface="BIZ UDゴシック" panose="020B0400000000000000" pitchFamily="49" charset="-128"/>
              </a:rPr>
              <a:t>共同</a:t>
            </a:r>
            <a:r>
              <a:rPr lang="ja-JP" altLang="en-US" sz="2000" b="1" dirty="0">
                <a:latin typeface="BIZ UDゴシック" panose="020B0400000000000000" pitchFamily="49" charset="-128"/>
                <a:ea typeface="BIZ UDゴシック" panose="020B0400000000000000" pitchFamily="49" charset="-128"/>
              </a:rPr>
              <a:t>：認定農業者、</a:t>
            </a:r>
            <a:r>
              <a:rPr lang="ja-JP" altLang="en-US" sz="2000" b="1" dirty="0" smtClean="0">
                <a:latin typeface="BIZ UDゴシック" panose="020B0400000000000000" pitchFamily="49" charset="-128"/>
                <a:ea typeface="BIZ UDゴシック" panose="020B0400000000000000" pitchFamily="49" charset="-128"/>
              </a:rPr>
              <a:t>認定新規就農者</a:t>
            </a:r>
            <a:endParaRPr lang="en-US" altLang="ja-JP" sz="2000" b="1" dirty="0" smtClean="0">
              <a:latin typeface="BIZ UDゴシック" panose="020B0400000000000000" pitchFamily="49" charset="-128"/>
              <a:ea typeface="BIZ UDゴシック" panose="020B0400000000000000" pitchFamily="49" charset="-128"/>
            </a:endParaRPr>
          </a:p>
          <a:p>
            <a:r>
              <a:rPr lang="ja-JP" altLang="en-US" sz="2000" b="1" dirty="0" smtClean="0">
                <a:latin typeface="BIZ UDゴシック" panose="020B0400000000000000" pitchFamily="49" charset="-128"/>
                <a:ea typeface="BIZ UDゴシック" panose="020B0400000000000000" pitchFamily="49" charset="-128"/>
              </a:rPr>
              <a:t>法人：</a:t>
            </a:r>
            <a:r>
              <a:rPr lang="ja-JP" altLang="ja-JP" sz="2000" b="1" dirty="0" smtClean="0">
                <a:latin typeface="BIZ UDゴシック" panose="020B0400000000000000" pitchFamily="49" charset="-128"/>
                <a:ea typeface="BIZ UDゴシック" panose="020B0400000000000000" pitchFamily="49" charset="-128"/>
              </a:rPr>
              <a:t>集落</a:t>
            </a:r>
            <a:r>
              <a:rPr lang="ja-JP" altLang="ja-JP" sz="2000" b="1" dirty="0">
                <a:latin typeface="BIZ UDゴシック" panose="020B0400000000000000" pitchFamily="49" charset="-128"/>
                <a:ea typeface="BIZ UDゴシック" panose="020B0400000000000000" pitchFamily="49" charset="-128"/>
              </a:rPr>
              <a:t>営農組織並びに共同防除</a:t>
            </a:r>
            <a:r>
              <a:rPr lang="ja-JP" altLang="ja-JP" sz="2000" b="1" dirty="0" smtClean="0">
                <a:latin typeface="BIZ UDゴシック" panose="020B0400000000000000" pitchFamily="49" charset="-128"/>
                <a:ea typeface="BIZ UDゴシック" panose="020B0400000000000000" pitchFamily="49" charset="-128"/>
              </a:rPr>
              <a:t>組合</a:t>
            </a:r>
            <a:endParaRPr lang="en-US" altLang="ja-JP" sz="2000" b="1" dirty="0" smtClean="0">
              <a:latin typeface="BIZ UDゴシック" panose="020B0400000000000000" pitchFamily="49" charset="-128"/>
              <a:ea typeface="BIZ UDゴシック" panose="020B0400000000000000" pitchFamily="49" charset="-128"/>
            </a:endParaRPr>
          </a:p>
          <a:p>
            <a:r>
              <a:rPr lang="en-US" altLang="ja-JP" sz="1300" dirty="0" smtClean="0">
                <a:latin typeface="BIZ UDゴシック" panose="020B0400000000000000" pitchFamily="49" charset="-128"/>
                <a:ea typeface="BIZ UDゴシック" panose="020B0400000000000000" pitchFamily="49" charset="-128"/>
              </a:rPr>
              <a:t>※</a:t>
            </a:r>
            <a:r>
              <a:rPr lang="ja-JP" altLang="ja-JP" sz="1300" dirty="0"/>
              <a:t>中小企業等物価高騰対策事業に係る補助金を受ける場合は対象となりません。</a:t>
            </a:r>
            <a:endParaRPr lang="en-US" altLang="ja-JP" sz="1300" dirty="0" smtClean="0">
              <a:latin typeface="BIZ UDゴシック" panose="020B0400000000000000" pitchFamily="49" charset="-128"/>
              <a:ea typeface="BIZ UDゴシック" panose="020B0400000000000000" pitchFamily="49" charset="-128"/>
            </a:endParaRPr>
          </a:p>
          <a:p>
            <a:endParaRPr lang="en-US" altLang="ja-JP" sz="2000" b="1" dirty="0">
              <a:latin typeface="BIZ UDゴシック" panose="020B0400000000000000" pitchFamily="49" charset="-128"/>
              <a:ea typeface="BIZ UDゴシック" panose="020B0400000000000000" pitchFamily="49" charset="-128"/>
            </a:endParaRPr>
          </a:p>
        </p:txBody>
      </p:sp>
      <p:sp>
        <p:nvSpPr>
          <p:cNvPr id="3" name="角丸四角形 2"/>
          <p:cNvSpPr/>
          <p:nvPr/>
        </p:nvSpPr>
        <p:spPr>
          <a:xfrm>
            <a:off x="0" y="1388420"/>
            <a:ext cx="1069628" cy="1255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ゴシック" panose="020B0400000000000000" pitchFamily="49" charset="-128"/>
                <a:ea typeface="BIZ UDゴシック" panose="020B0400000000000000" pitchFamily="49" charset="-128"/>
              </a:rPr>
              <a:t>対象者</a:t>
            </a:r>
          </a:p>
        </p:txBody>
      </p:sp>
      <p:sp>
        <p:nvSpPr>
          <p:cNvPr id="10" name="テキスト ボックス 9"/>
          <p:cNvSpPr txBox="1"/>
          <p:nvPr/>
        </p:nvSpPr>
        <p:spPr>
          <a:xfrm>
            <a:off x="1080426" y="7559097"/>
            <a:ext cx="3950860" cy="923330"/>
          </a:xfrm>
          <a:prstGeom prst="rect">
            <a:avLst/>
          </a:prstGeom>
          <a:noFill/>
        </p:spPr>
        <p:txBody>
          <a:bodyPr wrap="square" rtlCol="0">
            <a:spAutoFit/>
          </a:bodyPr>
          <a:lstStyle/>
          <a:p>
            <a:r>
              <a:rPr kumimoji="1" lang="ja-JP" altLang="en-US" sz="2000" b="1" dirty="0">
                <a:latin typeface="BIZ UDゴシック" panose="020B0400000000000000" pitchFamily="49" charset="-128"/>
                <a:ea typeface="BIZ UDゴシック" panose="020B0400000000000000" pitchFamily="49" charset="-128"/>
              </a:rPr>
              <a:t>紫波町役場 ２階 農政課</a:t>
            </a:r>
            <a:endParaRPr kumimoji="1" lang="en-US" altLang="ja-JP" sz="2000" b="1" dirty="0">
              <a:latin typeface="BIZ UDゴシック" panose="020B0400000000000000" pitchFamily="49" charset="-128"/>
              <a:ea typeface="BIZ UDゴシック" panose="020B0400000000000000" pitchFamily="49" charset="-128"/>
            </a:endParaRPr>
          </a:p>
          <a:p>
            <a:endParaRPr lang="en-US" altLang="ja-JP" sz="1000" b="1" dirty="0">
              <a:latin typeface="BIZ UDゴシック" panose="020B0400000000000000" pitchFamily="49" charset="-128"/>
              <a:ea typeface="BIZ UDゴシック" panose="020B0400000000000000" pitchFamily="49" charset="-128"/>
            </a:endParaRPr>
          </a:p>
          <a:p>
            <a:r>
              <a:rPr kumimoji="1" lang="ja-JP" altLang="en-US" sz="2400" b="1" dirty="0">
                <a:latin typeface="BIZ UDゴシック" panose="020B0400000000000000" pitchFamily="49" charset="-128"/>
                <a:ea typeface="BIZ UDゴシック" panose="020B0400000000000000" pitchFamily="49" charset="-128"/>
              </a:rPr>
              <a:t>令和</a:t>
            </a:r>
            <a:r>
              <a:rPr kumimoji="1" lang="ja-JP" altLang="en-US" sz="2400" b="1" dirty="0" smtClean="0">
                <a:latin typeface="BIZ UDゴシック" panose="020B0400000000000000" pitchFamily="49" charset="-128"/>
                <a:ea typeface="BIZ UDゴシック" panose="020B0400000000000000" pitchFamily="49" charset="-128"/>
              </a:rPr>
              <a:t>８</a:t>
            </a:r>
            <a:r>
              <a:rPr lang="ja-JP" altLang="en-US" sz="2400" b="1" dirty="0" smtClean="0">
                <a:latin typeface="BIZ UDゴシック" panose="020B0400000000000000" pitchFamily="49" charset="-128"/>
                <a:ea typeface="BIZ UDゴシック" panose="020B0400000000000000" pitchFamily="49" charset="-128"/>
              </a:rPr>
              <a:t>年５月</a:t>
            </a:r>
            <a:r>
              <a:rPr lang="en-US" altLang="ja-JP" sz="2400" b="1" dirty="0">
                <a:latin typeface="BIZ UDゴシック" panose="020B0400000000000000" pitchFamily="49" charset="-128"/>
                <a:ea typeface="BIZ UDゴシック" panose="020B0400000000000000" pitchFamily="49" charset="-128"/>
              </a:rPr>
              <a:t>29</a:t>
            </a:r>
            <a:r>
              <a:rPr lang="ja-JP" altLang="en-US" sz="2400" b="1" dirty="0" smtClean="0">
                <a:latin typeface="BIZ UDゴシック" panose="020B0400000000000000" pitchFamily="49" charset="-128"/>
                <a:ea typeface="BIZ UDゴシック" panose="020B0400000000000000" pitchFamily="49" charset="-128"/>
              </a:rPr>
              <a:t>日</a:t>
            </a:r>
            <a:r>
              <a:rPr lang="en-US" altLang="ja-JP" sz="2400" b="1" dirty="0" smtClean="0">
                <a:latin typeface="BIZ UDゴシック" panose="020B0400000000000000" pitchFamily="49" charset="-128"/>
                <a:ea typeface="BIZ UDゴシック" panose="020B0400000000000000" pitchFamily="49" charset="-128"/>
              </a:rPr>
              <a:t>(</a:t>
            </a:r>
            <a:r>
              <a:rPr lang="ja-JP" altLang="en-US" sz="2400" b="1" dirty="0">
                <a:latin typeface="BIZ UDゴシック" panose="020B0400000000000000" pitchFamily="49" charset="-128"/>
                <a:ea typeface="BIZ UDゴシック" panose="020B0400000000000000" pitchFamily="49" charset="-128"/>
              </a:rPr>
              <a:t>金</a:t>
            </a:r>
            <a:r>
              <a:rPr lang="en-US" altLang="ja-JP" sz="2400" b="1" dirty="0" smtClean="0">
                <a:latin typeface="BIZ UDゴシック" panose="020B0400000000000000" pitchFamily="49" charset="-128"/>
                <a:ea typeface="BIZ UDゴシック" panose="020B0400000000000000" pitchFamily="49" charset="-128"/>
              </a:rPr>
              <a:t>)</a:t>
            </a:r>
            <a:endParaRPr lang="en-US" altLang="ja-JP" sz="2400" b="1" dirty="0">
              <a:latin typeface="BIZ UDゴシック" panose="020B0400000000000000" pitchFamily="49" charset="-128"/>
              <a:ea typeface="BIZ UDゴシック" panose="020B0400000000000000" pitchFamily="49" charset="-128"/>
            </a:endParaRPr>
          </a:p>
        </p:txBody>
      </p:sp>
      <p:sp>
        <p:nvSpPr>
          <p:cNvPr id="18" name="正方形/長方形 17"/>
          <p:cNvSpPr/>
          <p:nvPr/>
        </p:nvSpPr>
        <p:spPr>
          <a:xfrm>
            <a:off x="0" y="8649269"/>
            <a:ext cx="6858000" cy="4947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BIZ UDゴシック" panose="020B0400000000000000" pitchFamily="49" charset="-128"/>
                <a:ea typeface="BIZ UDゴシック" panose="020B0400000000000000" pitchFamily="49" charset="-128"/>
              </a:rPr>
              <a:t>［お問い合わせ先］紫波町 産業部 農政課　</a:t>
            </a:r>
            <a:r>
              <a:rPr lang="ja-JP" altLang="en-US" sz="1400" b="1" dirty="0" smtClean="0">
                <a:latin typeface="BIZ UDゴシック" panose="020B0400000000000000" pitchFamily="49" charset="-128"/>
                <a:ea typeface="BIZ UDゴシック" panose="020B0400000000000000" pitchFamily="49" charset="-128"/>
              </a:rPr>
              <a:t>農政企画係　</a:t>
            </a:r>
            <a:r>
              <a:rPr lang="ja-JP" altLang="en-US" sz="1400" b="1" dirty="0">
                <a:latin typeface="BIZ UDゴシック" panose="020B0400000000000000" pitchFamily="49" charset="-128"/>
                <a:ea typeface="BIZ UDゴシック" panose="020B0400000000000000" pitchFamily="49" charset="-128"/>
              </a:rPr>
              <a:t>　℡：</a:t>
            </a:r>
            <a:r>
              <a:rPr lang="en-US" altLang="ja-JP" sz="1400" b="1" dirty="0" smtClean="0">
                <a:latin typeface="BIZ UDゴシック" panose="020B0400000000000000" pitchFamily="49" charset="-128"/>
                <a:ea typeface="BIZ UDゴシック" panose="020B0400000000000000" pitchFamily="49" charset="-128"/>
              </a:rPr>
              <a:t>019-672-6873</a:t>
            </a:r>
            <a:endParaRPr lang="en-US" altLang="ja-JP" sz="1400" b="1" dirty="0">
              <a:latin typeface="BIZ UDゴシック" panose="020B0400000000000000" pitchFamily="49" charset="-128"/>
              <a:ea typeface="BIZ UDゴシック" panose="020B0400000000000000" pitchFamily="49" charset="-128"/>
            </a:endParaRPr>
          </a:p>
        </p:txBody>
      </p:sp>
      <p:sp>
        <p:nvSpPr>
          <p:cNvPr id="26" name="テキスト ボックス 25">
            <a:extLst>
              <a:ext uri="{FF2B5EF4-FFF2-40B4-BE49-F238E27FC236}">
                <a16:creationId xmlns:a16="http://schemas.microsoft.com/office/drawing/2014/main" id="{85379897-CFB1-48D1-980A-2585DC0862F9}"/>
              </a:ext>
            </a:extLst>
          </p:cNvPr>
          <p:cNvSpPr txBox="1"/>
          <p:nvPr/>
        </p:nvSpPr>
        <p:spPr>
          <a:xfrm>
            <a:off x="1066029" y="3967983"/>
            <a:ext cx="5788372" cy="3508653"/>
          </a:xfrm>
          <a:prstGeom prst="rect">
            <a:avLst/>
          </a:prstGeom>
          <a:noFill/>
        </p:spPr>
        <p:txBody>
          <a:bodyPr wrap="square" rtlCol="0">
            <a:spAutoFit/>
          </a:bodyPr>
          <a:lstStyle/>
          <a:p>
            <a:r>
              <a:rPr lang="ja-JP" altLang="en-US" sz="2000" b="1" dirty="0" smtClean="0">
                <a:latin typeface="BIZ UDゴシック" panose="020B0400000000000000" pitchFamily="49" charset="-128"/>
                <a:ea typeface="BIZ UDゴシック" panose="020B0400000000000000" pitchFamily="49" charset="-128"/>
              </a:rPr>
              <a:t>あらかじめ</a:t>
            </a:r>
            <a:r>
              <a:rPr lang="ja-JP" altLang="en-US" sz="2000" b="1" dirty="0">
                <a:latin typeface="BIZ UDゴシック" panose="020B0400000000000000" pitchFamily="49" charset="-128"/>
                <a:ea typeface="BIZ UDゴシック" panose="020B0400000000000000" pitchFamily="49" charset="-128"/>
              </a:rPr>
              <a:t>給付内容を印刷した申請書をお送り</a:t>
            </a:r>
            <a:r>
              <a:rPr lang="ja-JP" altLang="en-US" sz="2000" b="1" dirty="0" smtClean="0">
                <a:latin typeface="BIZ UDゴシック" panose="020B0400000000000000" pitchFamily="49" charset="-128"/>
                <a:ea typeface="BIZ UDゴシック" panose="020B0400000000000000" pitchFamily="49" charset="-128"/>
              </a:rPr>
              <a:t>します。</a:t>
            </a:r>
            <a:endParaRPr lang="ja-JP" altLang="en-US" sz="2000" b="1" dirty="0">
              <a:latin typeface="BIZ UDゴシック" panose="020B0400000000000000" pitchFamily="49" charset="-128"/>
              <a:ea typeface="BIZ UDゴシック" panose="020B0400000000000000" pitchFamily="49" charset="-128"/>
            </a:endParaRPr>
          </a:p>
          <a:p>
            <a:endParaRPr kumimoji="1" lang="ja-JP" altLang="en-US" sz="400" dirty="0">
              <a:latin typeface="BIZ UDゴシック" panose="020B0400000000000000" pitchFamily="49" charset="-128"/>
              <a:ea typeface="BIZ UDゴシック" panose="020B0400000000000000" pitchFamily="49" charset="-128"/>
            </a:endParaRPr>
          </a:p>
          <a:p>
            <a:r>
              <a:rPr kumimoji="1" lang="ja-JP" altLang="en-US" sz="1600" dirty="0" smtClean="0">
                <a:latin typeface="BIZ UDゴシック" panose="020B0400000000000000" pitchFamily="49" charset="-128"/>
                <a:ea typeface="BIZ UDゴシック" panose="020B0400000000000000" pitchFamily="49" charset="-128"/>
              </a:rPr>
              <a:t>（</a:t>
            </a:r>
            <a:r>
              <a:rPr kumimoji="1" lang="en-US" altLang="ja-JP" sz="1600" dirty="0" smtClean="0">
                <a:latin typeface="BIZ UDゴシック" panose="020B0400000000000000" pitchFamily="49" charset="-128"/>
                <a:ea typeface="BIZ UDゴシック" panose="020B0400000000000000" pitchFamily="49" charset="-128"/>
              </a:rPr>
              <a:t>1</a:t>
            </a:r>
            <a:r>
              <a:rPr kumimoji="1" lang="ja-JP" altLang="en-US" sz="1600" dirty="0" smtClean="0">
                <a:latin typeface="BIZ UDゴシック" panose="020B0400000000000000" pitchFamily="49" charset="-128"/>
                <a:ea typeface="BIZ UDゴシック" panose="020B0400000000000000" pitchFamily="49" charset="-128"/>
              </a:rPr>
              <a:t>）申請書</a:t>
            </a:r>
            <a:r>
              <a:rPr lang="ja-JP" altLang="en-US" sz="1600" dirty="0" smtClean="0">
                <a:latin typeface="BIZ UDゴシック" panose="020B0400000000000000" pitchFamily="49" charset="-128"/>
                <a:ea typeface="BIZ UDゴシック" panose="020B0400000000000000" pitchFamily="49" charset="-128"/>
              </a:rPr>
              <a:t>兼請求書</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smtClean="0">
                <a:latin typeface="BIZ UDゴシック" panose="020B0400000000000000" pitchFamily="49" charset="-128"/>
                <a:ea typeface="BIZ UDゴシック" panose="020B0400000000000000" pitchFamily="49" charset="-128"/>
              </a:rPr>
              <a:t>（</a:t>
            </a:r>
            <a:r>
              <a:rPr lang="en-US" altLang="ja-JP" sz="1600" dirty="0">
                <a:latin typeface="BIZ UDゴシック" panose="020B0400000000000000" pitchFamily="49" charset="-128"/>
                <a:ea typeface="BIZ UDゴシック" panose="020B0400000000000000" pitchFamily="49" charset="-128"/>
              </a:rPr>
              <a:t>2</a:t>
            </a:r>
            <a:r>
              <a:rPr lang="ja-JP" altLang="en-US" sz="1600" dirty="0">
                <a:latin typeface="BIZ UDゴシック" panose="020B0400000000000000" pitchFamily="49" charset="-128"/>
                <a:ea typeface="BIZ UDゴシック" panose="020B0400000000000000" pitchFamily="49" charset="-128"/>
              </a:rPr>
              <a:t>）</a:t>
            </a:r>
            <a:r>
              <a:rPr kumimoji="1" lang="ja-JP" altLang="en-US" sz="1600" dirty="0" smtClean="0">
                <a:latin typeface="BIZ UDゴシック" panose="020B0400000000000000" pitchFamily="49" charset="-128"/>
                <a:ea typeface="BIZ UDゴシック" panose="020B0400000000000000" pitchFamily="49" charset="-128"/>
              </a:rPr>
              <a:t>添付書類</a:t>
            </a:r>
            <a:endParaRPr kumimoji="1" lang="en-US" altLang="ja-JP" sz="1600" dirty="0" smtClean="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lang="ja-JP" altLang="en-US" sz="1600" dirty="0" smtClean="0">
                <a:latin typeface="BIZ UDゴシック" panose="020B0400000000000000" pitchFamily="49" charset="-128"/>
                <a:ea typeface="BIZ UDゴシック" panose="020B0400000000000000" pitchFamily="49" charset="-128"/>
              </a:rPr>
              <a:t> ①</a:t>
            </a:r>
            <a:r>
              <a:rPr kumimoji="1" lang="ja-JP" altLang="en-US" sz="1600" dirty="0" smtClean="0">
                <a:latin typeface="BIZ UDゴシック" panose="020B0400000000000000" pitchFamily="49" charset="-128"/>
                <a:ea typeface="BIZ UDゴシック" panose="020B0400000000000000" pitchFamily="49" charset="-128"/>
              </a:rPr>
              <a:t>通帳</a:t>
            </a:r>
            <a:r>
              <a:rPr kumimoji="1" lang="ja-JP" altLang="en-US" sz="1600" dirty="0">
                <a:latin typeface="BIZ UDゴシック" panose="020B0400000000000000" pitchFamily="49" charset="-128"/>
                <a:ea typeface="BIZ UDゴシック" panose="020B0400000000000000" pitchFamily="49" charset="-128"/>
              </a:rPr>
              <a:t>の写し（見開きページ）</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lang="ja-JP" altLang="en-US" sz="1600" dirty="0" smtClean="0">
                <a:latin typeface="BIZ UDゴシック" panose="020B0400000000000000" pitchFamily="49" charset="-128"/>
                <a:ea typeface="BIZ UDゴシック" panose="020B0400000000000000" pitchFamily="49" charset="-128"/>
              </a:rPr>
              <a:t> ②</a:t>
            </a:r>
            <a:r>
              <a:rPr lang="ja-JP" altLang="en-US" sz="1600" dirty="0">
                <a:latin typeface="BIZ UDゴシック" panose="020B0400000000000000" pitchFamily="49" charset="-128"/>
                <a:ea typeface="BIZ UDゴシック" panose="020B0400000000000000" pitchFamily="49" charset="-128"/>
              </a:rPr>
              <a:t>個人、</a:t>
            </a:r>
            <a:r>
              <a:rPr lang="ja-JP" altLang="en-US" sz="1600" dirty="0" smtClean="0">
                <a:latin typeface="BIZ UDゴシック" panose="020B0400000000000000" pitchFamily="49" charset="-128"/>
                <a:ea typeface="BIZ UDゴシック" panose="020B0400000000000000" pitchFamily="49" charset="-128"/>
              </a:rPr>
              <a:t>共同の場合</a:t>
            </a:r>
            <a:endParaRPr lang="en-US" altLang="ja-JP" sz="1600" dirty="0" smtClean="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a:t>
            </a:r>
            <a:r>
              <a:rPr lang="ja-JP" altLang="en-US" sz="1600" dirty="0">
                <a:latin typeface="BIZ UDゴシック" panose="020B0400000000000000" pitchFamily="49" charset="-128"/>
                <a:ea typeface="BIZ UDゴシック" panose="020B0400000000000000" pitchFamily="49" charset="-128"/>
              </a:rPr>
              <a:t>　　 </a:t>
            </a:r>
            <a:r>
              <a:rPr lang="ja-JP" altLang="en-US" sz="1600" dirty="0" smtClean="0">
                <a:latin typeface="BIZ UDゴシック" panose="020B0400000000000000" pitchFamily="49" charset="-128"/>
                <a:ea typeface="BIZ UDゴシック" panose="020B0400000000000000" pitchFamily="49" charset="-128"/>
              </a:rPr>
              <a:t>令和</a:t>
            </a:r>
            <a:r>
              <a:rPr lang="ja-JP" altLang="en-US" sz="1600" dirty="0">
                <a:latin typeface="BIZ UDゴシック" panose="020B0400000000000000" pitchFamily="49" charset="-128"/>
                <a:ea typeface="BIZ UDゴシック" panose="020B0400000000000000" pitchFamily="49" charset="-128"/>
              </a:rPr>
              <a:t>７年所得税青色申告決算書</a:t>
            </a:r>
            <a:r>
              <a:rPr lang="en-US" altLang="ja-JP" sz="1600" dirty="0">
                <a:latin typeface="BIZ UDゴシック" panose="020B0400000000000000" pitchFamily="49" charset="-128"/>
                <a:ea typeface="BIZ UDゴシック" panose="020B0400000000000000" pitchFamily="49" charset="-128"/>
              </a:rPr>
              <a:t>(</a:t>
            </a:r>
            <a:r>
              <a:rPr lang="ja-JP" altLang="en-US" sz="1600" dirty="0">
                <a:latin typeface="BIZ UDゴシック" panose="020B0400000000000000" pitchFamily="49" charset="-128"/>
                <a:ea typeface="BIZ UDゴシック" panose="020B0400000000000000" pitchFamily="49" charset="-128"/>
              </a:rPr>
              <a:t>農業所得</a:t>
            </a:r>
            <a:r>
              <a:rPr lang="en-US" altLang="ja-JP" sz="1600" dirty="0">
                <a:latin typeface="BIZ UDゴシック" panose="020B0400000000000000" pitchFamily="49" charset="-128"/>
                <a:ea typeface="BIZ UDゴシック" panose="020B0400000000000000" pitchFamily="49" charset="-128"/>
              </a:rPr>
              <a:t>)</a:t>
            </a:r>
          </a:p>
          <a:p>
            <a:r>
              <a:rPr lang="ja-JP" altLang="en-US" sz="1600" dirty="0" smtClean="0">
                <a:latin typeface="BIZ UDゴシック" panose="020B0400000000000000" pitchFamily="49" charset="-128"/>
                <a:ea typeface="BIZ UDゴシック" panose="020B0400000000000000" pitchFamily="49" charset="-128"/>
              </a:rPr>
              <a:t>　　　  （無い</a:t>
            </a:r>
            <a:r>
              <a:rPr lang="ja-JP" altLang="en-US" sz="1600" dirty="0">
                <a:latin typeface="BIZ UDゴシック" panose="020B0400000000000000" pitchFamily="49" charset="-128"/>
                <a:ea typeface="BIZ UDゴシック" panose="020B0400000000000000" pitchFamily="49" charset="-128"/>
              </a:rPr>
              <a:t>場合は白色申告決算書</a:t>
            </a:r>
            <a:r>
              <a:rPr lang="en-US" altLang="ja-JP" sz="1600" dirty="0">
                <a:latin typeface="BIZ UDゴシック" panose="020B0400000000000000" pitchFamily="49" charset="-128"/>
                <a:ea typeface="BIZ UDゴシック" panose="020B0400000000000000" pitchFamily="49" charset="-128"/>
              </a:rPr>
              <a:t>(</a:t>
            </a:r>
            <a:r>
              <a:rPr lang="ja-JP" altLang="en-US" sz="1600" dirty="0">
                <a:latin typeface="BIZ UDゴシック" panose="020B0400000000000000" pitchFamily="49" charset="-128"/>
                <a:ea typeface="BIZ UDゴシック" panose="020B0400000000000000" pitchFamily="49" charset="-128"/>
              </a:rPr>
              <a:t>農業所得</a:t>
            </a:r>
            <a:r>
              <a:rPr lang="en-US" altLang="ja-JP" sz="1600" dirty="0" smtClean="0">
                <a:latin typeface="BIZ UDゴシック" panose="020B0400000000000000" pitchFamily="49" charset="-128"/>
                <a:ea typeface="BIZ UDゴシック" panose="020B0400000000000000" pitchFamily="49" charset="-128"/>
              </a:rPr>
              <a:t>)</a:t>
            </a:r>
            <a:r>
              <a:rPr lang="ja-JP" altLang="en-US" sz="1600" dirty="0" smtClean="0">
                <a:latin typeface="BIZ UDゴシック" panose="020B0400000000000000" pitchFamily="49" charset="-128"/>
                <a:ea typeface="BIZ UDゴシック" panose="020B0400000000000000" pitchFamily="49" charset="-128"/>
              </a:rPr>
              <a:t>）</a:t>
            </a:r>
            <a:endParaRPr lang="en-US" altLang="ja-JP" sz="1600" dirty="0" smtClean="0">
              <a:latin typeface="BIZ UDゴシック" panose="020B0400000000000000" pitchFamily="49" charset="-128"/>
              <a:ea typeface="BIZ UDゴシック" panose="020B0400000000000000" pitchFamily="49" charset="-128"/>
            </a:endParaRPr>
          </a:p>
          <a:p>
            <a:r>
              <a:rPr lang="en-US" altLang="ja-JP" sz="1600" dirty="0">
                <a:latin typeface="BIZ UDゴシック" panose="020B0400000000000000" pitchFamily="49" charset="-128"/>
                <a:ea typeface="BIZ UDゴシック" panose="020B0400000000000000" pitchFamily="49" charset="-128"/>
              </a:rPr>
              <a:t> </a:t>
            </a:r>
            <a:r>
              <a:rPr lang="en-US" altLang="ja-JP" sz="1600" dirty="0" smtClean="0">
                <a:latin typeface="BIZ UDゴシック" panose="020B0400000000000000" pitchFamily="49" charset="-128"/>
                <a:ea typeface="BIZ UDゴシック" panose="020B0400000000000000" pitchFamily="49" charset="-128"/>
              </a:rPr>
              <a:t>    </a:t>
            </a:r>
            <a:r>
              <a:rPr lang="ja-JP" altLang="en-US" sz="1600" dirty="0" smtClean="0">
                <a:latin typeface="BIZ UDゴシック" panose="020B0400000000000000" pitchFamily="49" charset="-128"/>
                <a:ea typeface="BIZ UDゴシック" panose="020B0400000000000000" pitchFamily="49" charset="-128"/>
              </a:rPr>
              <a:t>法人の場合</a:t>
            </a:r>
            <a:endParaRPr lang="en-US" altLang="ja-JP" sz="1600" dirty="0" smtClean="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lang="ja-JP" altLang="en-US" sz="1600" dirty="0" smtClean="0">
                <a:latin typeface="BIZ UDゴシック" panose="020B0400000000000000" pitchFamily="49" charset="-128"/>
                <a:ea typeface="BIZ UDゴシック" panose="020B0400000000000000" pitchFamily="49" charset="-128"/>
              </a:rPr>
              <a:t>総会</a:t>
            </a:r>
            <a:r>
              <a:rPr lang="ja-JP" altLang="en-US" sz="1600" dirty="0">
                <a:latin typeface="BIZ UDゴシック" panose="020B0400000000000000" pitchFamily="49" charset="-128"/>
                <a:ea typeface="BIZ UDゴシック" panose="020B0400000000000000" pitchFamily="49" charset="-128"/>
              </a:rPr>
              <a:t>資料</a:t>
            </a:r>
            <a:r>
              <a:rPr lang="en-US" altLang="ja-JP" sz="1600" dirty="0">
                <a:latin typeface="BIZ UDゴシック" panose="020B0400000000000000" pitchFamily="49" charset="-128"/>
                <a:ea typeface="BIZ UDゴシック" panose="020B0400000000000000" pitchFamily="49" charset="-128"/>
              </a:rPr>
              <a:t>(</a:t>
            </a:r>
            <a:r>
              <a:rPr lang="ja-JP" altLang="en-US" sz="1600" dirty="0">
                <a:latin typeface="BIZ UDゴシック" panose="020B0400000000000000" pitchFamily="49" charset="-128"/>
                <a:ea typeface="BIZ UDゴシック" panose="020B0400000000000000" pitchFamily="49" charset="-128"/>
              </a:rPr>
              <a:t>農事組合法人、営農組合</a:t>
            </a:r>
            <a:r>
              <a:rPr lang="en-US" altLang="ja-JP" sz="1600" dirty="0">
                <a:latin typeface="BIZ UDゴシック" panose="020B0400000000000000" pitchFamily="49" charset="-128"/>
                <a:ea typeface="BIZ UDゴシック" panose="020B0400000000000000" pitchFamily="49" charset="-128"/>
              </a:rPr>
              <a:t>)</a:t>
            </a:r>
          </a:p>
          <a:p>
            <a:r>
              <a:rPr lang="ja-JP" altLang="en-US" sz="1600" dirty="0" smtClean="0">
                <a:latin typeface="BIZ UDゴシック" panose="020B0400000000000000" pitchFamily="49" charset="-128"/>
                <a:ea typeface="BIZ UDゴシック" panose="020B0400000000000000" pitchFamily="49" charset="-128"/>
              </a:rPr>
              <a:t>       決算書</a:t>
            </a:r>
            <a:endParaRPr lang="en-US" altLang="ja-JP" sz="1600" dirty="0" smtClean="0">
              <a:latin typeface="BIZ UDゴシック" panose="020B0400000000000000" pitchFamily="49" charset="-128"/>
              <a:ea typeface="BIZ UDゴシック" panose="020B0400000000000000" pitchFamily="49" charset="-128"/>
            </a:endParaRPr>
          </a:p>
          <a:p>
            <a:r>
              <a:rPr lang="en-US" altLang="ja-JP" sz="1200" dirty="0">
                <a:latin typeface="BIZ UDゴシック" panose="020B0400000000000000" pitchFamily="49" charset="-128"/>
                <a:ea typeface="BIZ UDゴシック" panose="020B0400000000000000" pitchFamily="49" charset="-128"/>
              </a:rPr>
              <a:t> </a:t>
            </a:r>
            <a:r>
              <a:rPr lang="en-US" altLang="ja-JP" sz="1200" dirty="0" smtClean="0">
                <a:latin typeface="BIZ UDゴシック" panose="020B0400000000000000" pitchFamily="49" charset="-128"/>
                <a:ea typeface="BIZ UDゴシック" panose="020B0400000000000000" pitchFamily="49" charset="-128"/>
              </a:rPr>
              <a:t>      (</a:t>
            </a:r>
            <a:r>
              <a:rPr lang="ja-JP" altLang="en-US" sz="1200" dirty="0">
                <a:latin typeface="BIZ UDゴシック" panose="020B0400000000000000" pitchFamily="49" charset="-128"/>
                <a:ea typeface="BIZ UDゴシック" panose="020B0400000000000000" pitchFamily="49" charset="-128"/>
              </a:rPr>
              <a:t>貸借対照表、損益計算書、製造原価計算書、販売管理費及び一般</a:t>
            </a:r>
            <a:r>
              <a:rPr lang="ja-JP" altLang="en-US" sz="1200" dirty="0" smtClean="0">
                <a:latin typeface="BIZ UDゴシック" panose="020B0400000000000000" pitchFamily="49" charset="-128"/>
                <a:ea typeface="BIZ UDゴシック" panose="020B0400000000000000" pitchFamily="49" charset="-128"/>
              </a:rPr>
              <a:t>管理費</a:t>
            </a:r>
            <a:r>
              <a:rPr lang="en-US" altLang="ja-JP" sz="1200" dirty="0" smtClean="0">
                <a:latin typeface="BIZ UDゴシック" panose="020B0400000000000000" pitchFamily="49" charset="-128"/>
                <a:ea typeface="BIZ UDゴシック" panose="020B0400000000000000" pitchFamily="49" charset="-128"/>
              </a:rPr>
              <a:t>)</a:t>
            </a:r>
            <a:endParaRPr lang="ja-JP" altLang="en-US" sz="1200" dirty="0">
              <a:latin typeface="BIZ UDゴシック" panose="020B0400000000000000" pitchFamily="49" charset="-128"/>
              <a:ea typeface="BIZ UDゴシック" panose="020B0400000000000000" pitchFamily="49" charset="-128"/>
            </a:endParaRPr>
          </a:p>
          <a:p>
            <a:endParaRPr kumimoji="1" lang="ja-JP" altLang="en-US" sz="400" dirty="0" smtClean="0">
              <a:latin typeface="BIZ UDゴシック" panose="020B0400000000000000" pitchFamily="49" charset="-128"/>
              <a:ea typeface="BIZ UDゴシック" panose="020B0400000000000000" pitchFamily="49" charset="-128"/>
            </a:endParaRPr>
          </a:p>
          <a:p>
            <a:r>
              <a:rPr kumimoji="1" lang="ja-JP" altLang="en-US" sz="1400" dirty="0">
                <a:latin typeface="BIZ UDゴシック" panose="020B0400000000000000" pitchFamily="49" charset="-128"/>
                <a:ea typeface="BIZ UDゴシック" panose="020B0400000000000000" pitchFamily="49" charset="-128"/>
              </a:rPr>
              <a:t>　</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申請をしない場合、給付が受けられません。</a:t>
            </a:r>
          </a:p>
        </p:txBody>
      </p:sp>
      <p:sp>
        <p:nvSpPr>
          <p:cNvPr id="6" name="角丸四角形 2">
            <a:extLst>
              <a:ext uri="{FF2B5EF4-FFF2-40B4-BE49-F238E27FC236}">
                <a16:creationId xmlns:a16="http://schemas.microsoft.com/office/drawing/2014/main" id="{D0A4214C-7268-5CAD-F9FE-88C063F9A35F}"/>
              </a:ext>
            </a:extLst>
          </p:cNvPr>
          <p:cNvSpPr/>
          <p:nvPr/>
        </p:nvSpPr>
        <p:spPr>
          <a:xfrm>
            <a:off x="10798" y="2763041"/>
            <a:ext cx="1069628" cy="11357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ゴシック" panose="020B0400000000000000" pitchFamily="49" charset="-128"/>
                <a:ea typeface="BIZ UDゴシック" panose="020B0400000000000000" pitchFamily="49" charset="-128"/>
              </a:rPr>
              <a:t>給付額</a:t>
            </a:r>
          </a:p>
        </p:txBody>
      </p:sp>
      <p:sp>
        <p:nvSpPr>
          <p:cNvPr id="21" name="角丸四角形 2">
            <a:extLst>
              <a:ext uri="{FF2B5EF4-FFF2-40B4-BE49-F238E27FC236}">
                <a16:creationId xmlns:a16="http://schemas.microsoft.com/office/drawing/2014/main" id="{1873FEC0-4985-FB7D-11AD-14DFE7D8C5E1}"/>
              </a:ext>
            </a:extLst>
          </p:cNvPr>
          <p:cNvSpPr/>
          <p:nvPr/>
        </p:nvSpPr>
        <p:spPr>
          <a:xfrm>
            <a:off x="0" y="4017560"/>
            <a:ext cx="1069628" cy="33746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ゴシック" panose="020B0400000000000000" pitchFamily="49" charset="-128"/>
                <a:ea typeface="BIZ UDゴシック" panose="020B0400000000000000" pitchFamily="49" charset="-128"/>
              </a:rPr>
              <a:t>提出書類</a:t>
            </a:r>
          </a:p>
        </p:txBody>
      </p:sp>
      <p:sp>
        <p:nvSpPr>
          <p:cNvPr id="23" name="角丸四角形 2">
            <a:extLst>
              <a:ext uri="{FF2B5EF4-FFF2-40B4-BE49-F238E27FC236}">
                <a16:creationId xmlns:a16="http://schemas.microsoft.com/office/drawing/2014/main" id="{B7627C4D-39DB-625E-F151-2F35EC9B887E}"/>
              </a:ext>
            </a:extLst>
          </p:cNvPr>
          <p:cNvSpPr/>
          <p:nvPr/>
        </p:nvSpPr>
        <p:spPr>
          <a:xfrm>
            <a:off x="-3599" y="7510994"/>
            <a:ext cx="1069628" cy="10543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ゴシック" panose="020B0400000000000000" pitchFamily="49" charset="-128"/>
                <a:ea typeface="BIZ UDゴシック" panose="020B0400000000000000" pitchFamily="49" charset="-128"/>
              </a:rPr>
              <a:t>提出先</a:t>
            </a:r>
            <a:endParaRPr kumimoji="1" lang="en-US" altLang="ja-JP" sz="1400" b="1" dirty="0">
              <a:latin typeface="BIZ UDゴシック" panose="020B0400000000000000" pitchFamily="49" charset="-128"/>
              <a:ea typeface="BIZ UDゴシック" panose="020B0400000000000000" pitchFamily="49" charset="-128"/>
            </a:endParaRPr>
          </a:p>
          <a:p>
            <a:pPr algn="ctr"/>
            <a:endParaRPr lang="en-US" altLang="ja-JP" sz="1400" b="1" dirty="0">
              <a:latin typeface="BIZ UDゴシック" panose="020B0400000000000000" pitchFamily="49" charset="-128"/>
              <a:ea typeface="BIZ UDゴシック" panose="020B0400000000000000" pitchFamily="49" charset="-128"/>
            </a:endParaRPr>
          </a:p>
          <a:p>
            <a:pPr algn="ctr"/>
            <a:r>
              <a:rPr kumimoji="1" lang="ja-JP" altLang="en-US" sz="1400" b="1" dirty="0">
                <a:latin typeface="BIZ UDゴシック" panose="020B0400000000000000" pitchFamily="49" charset="-128"/>
                <a:ea typeface="BIZ UDゴシック" panose="020B0400000000000000" pitchFamily="49" charset="-128"/>
              </a:rPr>
              <a:t>申請期限</a:t>
            </a:r>
          </a:p>
        </p:txBody>
      </p:sp>
      <p:sp>
        <p:nvSpPr>
          <p:cNvPr id="22" name="テキスト ボックス 21"/>
          <p:cNvSpPr txBox="1"/>
          <p:nvPr/>
        </p:nvSpPr>
        <p:spPr>
          <a:xfrm>
            <a:off x="1080426" y="2793432"/>
            <a:ext cx="5947128" cy="1323439"/>
          </a:xfrm>
          <a:prstGeom prst="rect">
            <a:avLst/>
          </a:prstGeom>
          <a:noFill/>
        </p:spPr>
        <p:txBody>
          <a:bodyPr wrap="square" rtlCol="0">
            <a:spAutoFit/>
          </a:bodyPr>
          <a:lstStyle/>
          <a:p>
            <a:r>
              <a:rPr lang="ja-JP" altLang="en-US" sz="2000" b="1" dirty="0" smtClean="0">
                <a:latin typeface="BIZ UDゴシック" panose="020B0400000000000000" pitchFamily="49" charset="-128"/>
                <a:ea typeface="BIZ UDゴシック" panose="020B0400000000000000" pitchFamily="49" charset="-128"/>
              </a:rPr>
              <a:t>個人： </a:t>
            </a:r>
            <a:r>
              <a:rPr lang="en-US" altLang="ja-JP" sz="2000" b="1" dirty="0" smtClean="0">
                <a:latin typeface="BIZ UDゴシック" panose="020B0400000000000000" pitchFamily="49" charset="-128"/>
                <a:ea typeface="BIZ UDゴシック" panose="020B0400000000000000" pitchFamily="49" charset="-128"/>
              </a:rPr>
              <a:t>30,000</a:t>
            </a:r>
            <a:r>
              <a:rPr lang="ja-JP" altLang="en-US" sz="2000" b="1" dirty="0" smtClean="0">
                <a:latin typeface="BIZ UDゴシック" panose="020B0400000000000000" pitchFamily="49" charset="-128"/>
                <a:ea typeface="BIZ UDゴシック" panose="020B0400000000000000" pitchFamily="49" charset="-128"/>
              </a:rPr>
              <a:t>円</a:t>
            </a:r>
            <a:endParaRPr lang="en-US" altLang="ja-JP" sz="2000" b="1" dirty="0" smtClean="0">
              <a:latin typeface="BIZ UDゴシック" panose="020B0400000000000000" pitchFamily="49" charset="-128"/>
              <a:ea typeface="BIZ UDゴシック" panose="020B0400000000000000" pitchFamily="49" charset="-128"/>
            </a:endParaRPr>
          </a:p>
          <a:p>
            <a:r>
              <a:rPr lang="ja-JP" altLang="en-US" sz="2000" b="1" dirty="0" smtClean="0">
                <a:latin typeface="BIZ UDゴシック" panose="020B0400000000000000" pitchFamily="49" charset="-128"/>
                <a:ea typeface="BIZ UDゴシック" panose="020B0400000000000000" pitchFamily="49" charset="-128"/>
              </a:rPr>
              <a:t>共同： </a:t>
            </a:r>
            <a:r>
              <a:rPr lang="en-US" altLang="ja-JP" sz="2000" b="1" dirty="0" smtClean="0">
                <a:latin typeface="BIZ UDゴシック" panose="020B0400000000000000" pitchFamily="49" charset="-128"/>
                <a:ea typeface="BIZ UDゴシック" panose="020B0400000000000000" pitchFamily="49" charset="-128"/>
              </a:rPr>
              <a:t>50,000</a:t>
            </a:r>
            <a:r>
              <a:rPr lang="ja-JP" altLang="en-US" sz="2000" b="1" dirty="0" smtClean="0">
                <a:latin typeface="BIZ UDゴシック" panose="020B0400000000000000" pitchFamily="49" charset="-128"/>
                <a:ea typeface="BIZ UDゴシック" panose="020B0400000000000000" pitchFamily="49" charset="-128"/>
              </a:rPr>
              <a:t>円</a:t>
            </a:r>
            <a:endParaRPr lang="en-US" altLang="ja-JP" sz="2000" b="1" dirty="0" smtClean="0">
              <a:latin typeface="BIZ UDゴシック" panose="020B0400000000000000" pitchFamily="49" charset="-128"/>
              <a:ea typeface="BIZ UDゴシック" panose="020B0400000000000000" pitchFamily="49" charset="-128"/>
            </a:endParaRPr>
          </a:p>
          <a:p>
            <a:r>
              <a:rPr lang="ja-JP" altLang="en-US" sz="2000" b="1" dirty="0" smtClean="0">
                <a:latin typeface="BIZ UDゴシック" panose="020B0400000000000000" pitchFamily="49" charset="-128"/>
                <a:ea typeface="BIZ UDゴシック" panose="020B0400000000000000" pitchFamily="49" charset="-128"/>
              </a:rPr>
              <a:t>法人：</a:t>
            </a:r>
            <a:r>
              <a:rPr lang="en-US" altLang="ja-JP" sz="2000" b="1" dirty="0" smtClean="0">
                <a:latin typeface="BIZ UDゴシック" panose="020B0400000000000000" pitchFamily="49" charset="-128"/>
                <a:ea typeface="BIZ UDゴシック" panose="020B0400000000000000" pitchFamily="49" charset="-128"/>
              </a:rPr>
              <a:t>100,000</a:t>
            </a:r>
            <a:r>
              <a:rPr lang="ja-JP" altLang="en-US" sz="2000" b="1" dirty="0" smtClean="0">
                <a:latin typeface="BIZ UDゴシック" panose="020B0400000000000000" pitchFamily="49" charset="-128"/>
                <a:ea typeface="BIZ UDゴシック" panose="020B0400000000000000" pitchFamily="49" charset="-128"/>
              </a:rPr>
              <a:t>円</a:t>
            </a:r>
            <a:endParaRPr lang="en-US" altLang="ja-JP" sz="2000" b="1" dirty="0" smtClean="0">
              <a:latin typeface="BIZ UDゴシック" panose="020B0400000000000000" pitchFamily="49" charset="-128"/>
              <a:ea typeface="BIZ UDゴシック" panose="020B0400000000000000" pitchFamily="49" charset="-128"/>
            </a:endParaRPr>
          </a:p>
          <a:p>
            <a:endParaRPr lang="en-US" altLang="ja-JP" sz="2000" b="1"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158615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3291</TotalTime>
  <Words>242</Words>
  <Application>Microsoft Office PowerPoint</Application>
  <PresentationFormat>画面に合わせる (4:3)</PresentationFormat>
  <Paragraphs>34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UDゴシック</vt:lpstr>
      <vt:lpstr>ＭＳ Ｐゴシック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須川翔太</dc:creator>
  <cp:lastModifiedBy>大坊 さゆり</cp:lastModifiedBy>
  <cp:revision>185</cp:revision>
  <cp:lastPrinted>2026-02-26T05:13:48Z</cp:lastPrinted>
  <dcterms:created xsi:type="dcterms:W3CDTF">2017-07-15T00:00:37Z</dcterms:created>
  <dcterms:modified xsi:type="dcterms:W3CDTF">2026-04-06T05:54:59Z</dcterms:modified>
</cp:coreProperties>
</file>